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BBEA-2B11-4BB3-AC28-95A051B3A3F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0CC-CF97-4EDA-93AA-C43FE455F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BBEA-2B11-4BB3-AC28-95A051B3A3F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0CC-CF97-4EDA-93AA-C43FE455F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0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BBEA-2B11-4BB3-AC28-95A051B3A3F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0CC-CF97-4EDA-93AA-C43FE455F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5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BBEA-2B11-4BB3-AC28-95A051B3A3F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0CC-CF97-4EDA-93AA-C43FE455F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1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BBEA-2B11-4BB3-AC28-95A051B3A3F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0CC-CF97-4EDA-93AA-C43FE455F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BBEA-2B11-4BB3-AC28-95A051B3A3F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0CC-CF97-4EDA-93AA-C43FE455F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1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BBEA-2B11-4BB3-AC28-95A051B3A3F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0CC-CF97-4EDA-93AA-C43FE455F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4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BBEA-2B11-4BB3-AC28-95A051B3A3F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0CC-CF97-4EDA-93AA-C43FE455F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9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BBEA-2B11-4BB3-AC28-95A051B3A3F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0CC-CF97-4EDA-93AA-C43FE455F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0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BBEA-2B11-4BB3-AC28-95A051B3A3F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0CC-CF97-4EDA-93AA-C43FE455F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27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BBEA-2B11-4BB3-AC28-95A051B3A3F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0CC-CF97-4EDA-93AA-C43FE455F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1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6BBEA-2B11-4BB3-AC28-95A051B3A3F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4D0CC-CF97-4EDA-93AA-C43FE455F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4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jp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13949" cy="2457964"/>
          </a:xfrm>
        </p:spPr>
        <p:txBody>
          <a:bodyPr>
            <a:normAutofit fontScale="90000"/>
          </a:bodyPr>
          <a:lstStyle/>
          <a:p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2700" dirty="0" smtClean="0"/>
              <a:t>МУНИЦИПАЛЬНАЯ </a:t>
            </a:r>
            <a:r>
              <a:rPr lang="ru-RU" sz="2700" dirty="0"/>
              <a:t>АВТОНОМНАЯ ОБРАЗОВАТЕЛЬНАЯ ОРГАНИЗАЦИЯ  ДОПОЛНИТЕЛЬНОГО ОБРАЗОВАНИЯ </a:t>
            </a:r>
            <a:br>
              <a:rPr lang="ru-RU" sz="2700" dirty="0"/>
            </a:br>
            <a:r>
              <a:rPr lang="ru-RU" sz="2700" dirty="0"/>
              <a:t>«ЦЕНТР ДЕТСКОГО ТВОРЧЕСТВА «ХИБИНЫ» ГОРОДА КИРОВСКА»</a:t>
            </a:r>
            <a:br>
              <a:rPr lang="ru-RU" sz="2700" dirty="0"/>
            </a:br>
            <a:r>
              <a:rPr lang="ru-RU" sz="2700" dirty="0"/>
              <a:t>(МАОДО ЦДТ «Хибины</a:t>
            </a:r>
            <a:r>
              <a:rPr lang="ru-RU" sz="2700" dirty="0" smtClean="0"/>
              <a:t>»)</a:t>
            </a:r>
            <a:br>
              <a:rPr lang="ru-RU" sz="27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en-US" sz="2000" dirty="0" smtClean="0"/>
              <a:t>VII</a:t>
            </a:r>
            <a:r>
              <a:rPr lang="ru-RU" sz="2000" dirty="0" smtClean="0"/>
              <a:t> </a:t>
            </a:r>
            <a:r>
              <a:rPr lang="ru-RU" sz="2000" dirty="0"/>
              <a:t>областной открытый фестиваль</a:t>
            </a:r>
            <a:br>
              <a:rPr lang="ru-RU" sz="2000" dirty="0"/>
            </a:br>
            <a:r>
              <a:rPr lang="ru-RU" sz="2000" b="1" dirty="0"/>
              <a:t>«КАЛЕЙДОСКОП МЕТОДИЧЕСКИХ ИДЕЙ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/>
              <a:t>Конкурс  «Наш путь к успеху»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 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5200" b="1" dirty="0" smtClean="0">
                <a:solidFill>
                  <a:srgbClr val="FF0000"/>
                </a:solidFill>
              </a:rPr>
              <a:t>МОМЕНТ, КОТОРЫЙ УШЁЛ </a:t>
            </a:r>
            <a:r>
              <a:rPr lang="ru-RU" sz="5200" b="1" dirty="0" smtClean="0">
                <a:solidFill>
                  <a:srgbClr val="FF0000"/>
                </a:solidFill>
              </a:rPr>
              <a:t>НАВСЕГДА</a:t>
            </a:r>
          </a:p>
          <a:p>
            <a:endParaRPr lang="ru-RU" sz="3600" dirty="0">
              <a:solidFill>
                <a:srgbClr val="FF0000"/>
              </a:solidFill>
            </a:endParaRPr>
          </a:p>
          <a:p>
            <a:pPr algn="r"/>
            <a:r>
              <a:rPr lang="ru-RU" sz="3600" dirty="0" smtClean="0">
                <a:solidFill>
                  <a:srgbClr val="FF0000"/>
                </a:solidFill>
              </a:rPr>
              <a:t>Автор – </a:t>
            </a:r>
            <a:r>
              <a:rPr lang="ru-RU" sz="3600" dirty="0" err="1" smtClean="0">
                <a:solidFill>
                  <a:srgbClr val="FF0000"/>
                </a:solidFill>
              </a:rPr>
              <a:t>Булыня</a:t>
            </a:r>
            <a:r>
              <a:rPr lang="ru-RU" sz="3600" dirty="0" smtClean="0">
                <a:solidFill>
                  <a:srgbClr val="FF0000"/>
                </a:solidFill>
              </a:rPr>
              <a:t> О.Г.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6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044" y="344554"/>
            <a:ext cx="11564155" cy="619791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Каждое занятие мы учимся вместе.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Мы радуемся новым воплощениям идей, мы восхищаемся и грустим, когда что-то получается или нет.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Мы всегда идем к заданной цели. Мы стали семьей.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«Многие фотографы считают, что если они купят лучшую камеру, то смогут снимать лучшие фотографии. Лучшая камера не будет работать за вас, если в вашей голове или в сердце ничего нет.»</a:t>
            </a:r>
          </a:p>
          <a:p>
            <a:pPr marL="0" indent="0" algn="ctr">
              <a:buNone/>
            </a:pPr>
            <a:r>
              <a:rPr lang="ru-RU" dirty="0"/>
              <a:t>Э</a:t>
            </a:r>
            <a:r>
              <a:rPr lang="ru-RU" dirty="0" smtClean="0"/>
              <a:t>ти слова великого художника Арнольда </a:t>
            </a:r>
            <a:r>
              <a:rPr lang="ru-RU" dirty="0" err="1" smtClean="0"/>
              <a:t>Ньюмана</a:t>
            </a:r>
            <a:r>
              <a:rPr lang="ru-RU" dirty="0" smtClean="0"/>
              <a:t>  с легкостью докажут вам учащиеся учебного объединения «Стоп-кадр», и я смогу в очередной раз гордится своими ребятами!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904">
            <a:off x="9182637" y="5031704"/>
            <a:ext cx="2459328" cy="1639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398">
            <a:off x="527498" y="5112914"/>
            <a:ext cx="2279559" cy="1519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51" y="5632829"/>
            <a:ext cx="5446939" cy="9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2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803" y="318796"/>
            <a:ext cx="11461124" cy="62623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НАШИ ДОСТИЖЕНИЯ</a:t>
            </a:r>
          </a:p>
          <a:p>
            <a:pPr marL="0" indent="0">
              <a:buNone/>
            </a:pPr>
            <a:r>
              <a:rPr lang="ru-RU" dirty="0" smtClean="0"/>
              <a:t>                            ДО                                                               ПОСЛЕ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321">
            <a:off x="287290" y="1399401"/>
            <a:ext cx="2617943" cy="17446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21">
            <a:off x="6352148" y="1310798"/>
            <a:ext cx="2495757" cy="1751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7536">
            <a:off x="3072260" y="1342146"/>
            <a:ext cx="2362625" cy="1771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46">
            <a:off x="9136615" y="1360658"/>
            <a:ext cx="2628538" cy="1736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 t="18216" r="9499" b="25070"/>
          <a:stretch/>
        </p:blipFill>
        <p:spPr>
          <a:xfrm rot="21419986">
            <a:off x="342408" y="3459697"/>
            <a:ext cx="2132913" cy="1548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4328"/>
          <a:stretch/>
        </p:blipFill>
        <p:spPr>
          <a:xfrm rot="179518">
            <a:off x="6292445" y="3245976"/>
            <a:ext cx="2558820" cy="16727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477">
            <a:off x="2863202" y="3340182"/>
            <a:ext cx="2379172" cy="15861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7">
            <a:off x="9071519" y="3321212"/>
            <a:ext cx="2796498" cy="18624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420">
            <a:off x="792769" y="5218409"/>
            <a:ext cx="2013397" cy="15100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13">
            <a:off x="9247356" y="5412292"/>
            <a:ext cx="2627290" cy="13464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899">
            <a:off x="3189477" y="5139719"/>
            <a:ext cx="2121988" cy="15914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0" r="14455"/>
          <a:stretch/>
        </p:blipFill>
        <p:spPr>
          <a:xfrm rot="248239">
            <a:off x="6066045" y="5137105"/>
            <a:ext cx="2902258" cy="15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9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801" y="357434"/>
            <a:ext cx="11551277" cy="619791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mtClean="0"/>
              <a:t>…«Что мне нравится в фотографии, так это то, что в ней пойман момент, который ушел навсегда, который невозможно воспроизвести»…</a:t>
            </a:r>
          </a:p>
          <a:p>
            <a:pPr marL="0" indent="0" algn="ctr">
              <a:buNone/>
            </a:pPr>
            <a:r>
              <a:rPr lang="ru-RU" smtClean="0"/>
              <a:t>Карл Лагерфельд.</a:t>
            </a:r>
          </a:p>
          <a:p>
            <a:pPr marL="0" indent="0" algn="ctr">
              <a:buNone/>
            </a:pPr>
            <a:endParaRPr lang="ru-RU" smtClean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22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144" y="240652"/>
            <a:ext cx="11483662" cy="6276058"/>
          </a:xfrm>
        </p:spPr>
        <p:txBody>
          <a:bodyPr>
            <a:normAutofit lnSpcReduction="10000"/>
          </a:bodyPr>
          <a:lstStyle/>
          <a:p>
            <a:r>
              <a:rPr lang="ru-RU" sz="4000" dirty="0">
                <a:ea typeface="+mj-ea"/>
                <a:cs typeface="+mj-cs"/>
              </a:rPr>
              <a:t>Желание сохранить красоту быстротечной жизни создало удивительный вид искусства – фотографию. </a:t>
            </a:r>
            <a:br>
              <a:rPr lang="ru-RU" sz="4000" dirty="0">
                <a:ea typeface="+mj-ea"/>
                <a:cs typeface="+mj-cs"/>
              </a:rPr>
            </a:b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Для кого-то это хобби, для кого-то история, для кого-то искусство. Но я уверен, каждый человек тянется к прекрасному, к красоте этой реальности. </a:t>
            </a:r>
            <a:r>
              <a:rPr lang="ru-RU" sz="4000" dirty="0">
                <a:ea typeface="+mj-ea"/>
                <a:cs typeface="+mj-cs"/>
              </a:rPr>
              <a:t>В наш миг, казалось бы - фотографии сотнями, тысячами, миллионами выгружаются в интернет... </a:t>
            </a:r>
            <a:br>
              <a:rPr lang="ru-RU" sz="4000" dirty="0">
                <a:ea typeface="+mj-ea"/>
                <a:cs typeface="+mj-cs"/>
              </a:rPr>
            </a:br>
            <a:r>
              <a:rPr lang="ru-RU" sz="4000" dirty="0">
                <a:ea typeface="+mj-ea"/>
                <a:cs typeface="+mj-cs"/>
              </a:rPr>
              <a:t>Фотка, </a:t>
            </a:r>
            <a:r>
              <a:rPr lang="ru-RU" sz="4000" dirty="0" err="1">
                <a:ea typeface="+mj-ea"/>
                <a:cs typeface="+mj-cs"/>
              </a:rPr>
              <a:t>фоточка</a:t>
            </a:r>
            <a:r>
              <a:rPr lang="ru-RU" sz="4000" dirty="0">
                <a:ea typeface="+mj-ea"/>
                <a:cs typeface="+mj-cs"/>
              </a:rPr>
              <a:t>, картинка - этого предостаточно в сети. Нам нужны фотографии!</a:t>
            </a:r>
            <a:r>
              <a:rPr lang="ru-RU" sz="1000" dirty="0">
                <a:ea typeface="+mj-ea"/>
                <a:cs typeface="+mj-cs"/>
              </a:rPr>
              <a:t/>
            </a:r>
            <a:br>
              <a:rPr lang="ru-RU" sz="1000" dirty="0">
                <a:ea typeface="+mj-ea"/>
                <a:cs typeface="+mj-cs"/>
              </a:rPr>
            </a:b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(Дамир </a:t>
            </a:r>
            <a:r>
              <a:rPr lang="ru-RU" sz="2800" dirty="0" err="1" smtClean="0">
                <a:solidFill>
                  <a:prstClr val="black"/>
                </a:solidFill>
                <a:ea typeface="+mj-ea"/>
                <a:cs typeface="+mj-cs"/>
              </a:rPr>
              <a:t>Бускунбаев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, учебное </a:t>
            </a:r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объединение «Стоп-кадр», ЦДТ «Хибины»)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05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t="6534" r="25199" b="5084"/>
          <a:stretch/>
        </p:blipFill>
        <p:spPr>
          <a:xfrm rot="302981">
            <a:off x="9525551" y="3993678"/>
            <a:ext cx="2407430" cy="26180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045" y="318796"/>
            <a:ext cx="11577034" cy="6262307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20000"/>
              </a:lnSpc>
              <a:buClr>
                <a:prstClr val="black"/>
              </a:buClr>
              <a:buNone/>
            </a:pPr>
            <a:r>
              <a:rPr lang="ru-RU" dirty="0">
                <a:solidFill>
                  <a:prstClr val="black"/>
                </a:solidFill>
              </a:rPr>
              <a:t>В настоящее время фотография стала очень популярна, как среди детей, так и среди взрослых.</a:t>
            </a:r>
          </a:p>
          <a:p>
            <a:pPr marL="0" lvl="0" indent="0" algn="ctr">
              <a:lnSpc>
                <a:spcPct val="120000"/>
              </a:lnSpc>
              <a:buClr>
                <a:prstClr val="black"/>
              </a:buClr>
              <a:buNone/>
            </a:pPr>
            <a:r>
              <a:rPr lang="ru-RU" b="1" dirty="0">
                <a:solidFill>
                  <a:srgbClr val="FF0000"/>
                </a:solidFill>
              </a:rPr>
              <a:t>Учебное объединение «Стоп-кадр» помогает развить интерес к овладению техникой фотографии. Посещая занятия, дети не только изучают искусство фотографии, но и приобретают навыки поиска и выбора композиции, освещения и момента съемки.</a:t>
            </a:r>
          </a:p>
          <a:p>
            <a:pPr marL="0" lvl="0" indent="0">
              <a:lnSpc>
                <a:spcPct val="120000"/>
              </a:lnSpc>
              <a:buClr>
                <a:prstClr val="black"/>
              </a:buClr>
              <a:buNone/>
            </a:pPr>
            <a:r>
              <a:rPr lang="ru-RU" dirty="0">
                <a:solidFill>
                  <a:prstClr val="black"/>
                </a:solidFill>
              </a:rPr>
              <a:t>Ребята учатся общению, культуре поведения в современном </a:t>
            </a:r>
            <a:r>
              <a:rPr lang="ru-RU" dirty="0" smtClean="0">
                <a:solidFill>
                  <a:prstClr val="black"/>
                </a:solidFill>
              </a:rPr>
              <a:t>                   обществе и </a:t>
            </a:r>
            <a:r>
              <a:rPr lang="ru-RU" dirty="0">
                <a:solidFill>
                  <a:prstClr val="black"/>
                </a:solidFill>
              </a:rPr>
              <a:t>нередко находят в лице учащихся новых друзей.</a:t>
            </a:r>
          </a:p>
          <a:p>
            <a:pPr marL="0" lvl="0" indent="0">
              <a:lnSpc>
                <a:spcPct val="120000"/>
              </a:lnSpc>
              <a:buClr>
                <a:prstClr val="black"/>
              </a:buClr>
              <a:buNone/>
            </a:pPr>
            <a:r>
              <a:rPr lang="ru-RU" dirty="0">
                <a:solidFill>
                  <a:prstClr val="black"/>
                </a:solidFill>
              </a:rPr>
              <a:t>Занятия рационально заполняют свободное время детей </a:t>
            </a:r>
            <a:r>
              <a:rPr lang="ru-RU" dirty="0" smtClean="0">
                <a:solidFill>
                  <a:prstClr val="black"/>
                </a:solidFill>
              </a:rPr>
              <a:t>                                           любимым увлечением</a:t>
            </a:r>
            <a:r>
              <a:rPr lang="ru-RU" dirty="0">
                <a:solidFill>
                  <a:prstClr val="black"/>
                </a:solidFill>
              </a:rPr>
              <a:t>, которое, иногда, </a:t>
            </a:r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                        влияет </a:t>
            </a:r>
            <a:r>
              <a:rPr lang="ru-RU" dirty="0">
                <a:solidFill>
                  <a:prstClr val="black"/>
                </a:solidFill>
              </a:rPr>
              <a:t>и на выбор профессии.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52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287" y="267281"/>
            <a:ext cx="11538398" cy="63009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Целью учебного объединения «Стоп-кадр» является развитие творческого потенциала детей, овладение навыками создания и редактирования фотографии.</a:t>
            </a:r>
          </a:p>
          <a:p>
            <a:pPr marL="0" indent="0">
              <a:buNone/>
            </a:pPr>
            <a:r>
              <a:rPr lang="ru-RU" dirty="0" smtClean="0"/>
              <a:t>Обучение способствует: </a:t>
            </a:r>
          </a:p>
          <a:p>
            <a:pPr>
              <a:buFontTx/>
              <a:buChar char="-"/>
            </a:pPr>
            <a:r>
              <a:rPr lang="ru-RU" dirty="0" smtClean="0"/>
              <a:t>воспитанию культуры поведения, формированию мотивации к здоровому образу жизни;</a:t>
            </a:r>
          </a:p>
          <a:p>
            <a:pPr>
              <a:buFontTx/>
              <a:buChar char="-"/>
            </a:pPr>
            <a:r>
              <a:rPr lang="ru-RU" dirty="0" smtClean="0"/>
              <a:t>развитию у учащихся художественного вкуса, творческого мышления, воображения и фантазии;</a:t>
            </a:r>
          </a:p>
          <a:p>
            <a:pPr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оспитанию личных качеств: ответственность, трудолюбие, коммуникабельность и целеустремленность.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348">
            <a:off x="9886122" y="3612591"/>
            <a:ext cx="1994451" cy="2991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r="8261" b="1739"/>
          <a:stretch/>
        </p:blipFill>
        <p:spPr>
          <a:xfrm rot="21189369">
            <a:off x="836750" y="4852715"/>
            <a:ext cx="1179795" cy="1750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374">
            <a:off x="6718853" y="4777362"/>
            <a:ext cx="2834308" cy="1889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4134"/>
          <a:stretch/>
        </p:blipFill>
        <p:spPr>
          <a:xfrm rot="309810">
            <a:off x="5071900" y="4847449"/>
            <a:ext cx="1289141" cy="1720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851">
            <a:off x="2352906" y="4847449"/>
            <a:ext cx="2430368" cy="16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2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860" y="301625"/>
            <a:ext cx="11618843" cy="631121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Как и в любом другом учебном объединении у нас не обходится без трудностей.</a:t>
            </a:r>
          </a:p>
          <a:p>
            <a:pPr marL="0" indent="0">
              <a:buNone/>
            </a:pPr>
            <a:r>
              <a:rPr lang="ru-RU" dirty="0" smtClean="0"/>
              <a:t>«Это фотоаппарат плохой, он не умеет правильно фотографировать..»</a:t>
            </a:r>
          </a:p>
          <a:p>
            <a:pPr marL="0" indent="0">
              <a:buNone/>
            </a:pPr>
            <a:r>
              <a:rPr lang="ru-RU" dirty="0" smtClean="0"/>
              <a:t>« У меня просто настроения нет…»</a:t>
            </a:r>
          </a:p>
          <a:p>
            <a:pPr marL="0" indent="0">
              <a:buNone/>
            </a:pPr>
            <a:r>
              <a:rPr lang="ru-RU" dirty="0" smtClean="0"/>
              <a:t>« Я все правильно настроила, а он не фотографирует…»  </a:t>
            </a:r>
          </a:p>
          <a:p>
            <a:pPr marL="0" indent="0">
              <a:buNone/>
            </a:pPr>
            <a:r>
              <a:rPr lang="ru-RU" dirty="0" smtClean="0"/>
              <a:t>Порой именно такие фразы слышишь от учащихся каждое занятие. </a:t>
            </a:r>
          </a:p>
          <a:p>
            <a:pPr marL="0" indent="0">
              <a:buNone/>
            </a:pPr>
            <a:r>
              <a:rPr lang="ru-RU" dirty="0" smtClean="0"/>
              <a:t>И эти фразы совсем не пугают, а наоборот помогают тебе, как педагогу, справится с трудностями.</a:t>
            </a:r>
          </a:p>
          <a:p>
            <a:pPr marL="0" indent="0">
              <a:buNone/>
            </a:pPr>
            <a:r>
              <a:rPr lang="ru-RU" dirty="0" smtClean="0"/>
              <a:t>Снова объяснить…. </a:t>
            </a:r>
          </a:p>
          <a:p>
            <a:pPr marL="0" indent="0">
              <a:buNone/>
            </a:pPr>
            <a:r>
              <a:rPr lang="ru-RU" dirty="0" smtClean="0"/>
              <a:t>Утешить… </a:t>
            </a:r>
          </a:p>
          <a:p>
            <a:pPr marL="0" indent="0">
              <a:buNone/>
            </a:pPr>
            <a:r>
              <a:rPr lang="ru-RU" dirty="0" smtClean="0"/>
              <a:t>Удивить… Поразить… Поблагодарить…</a:t>
            </a:r>
          </a:p>
          <a:p>
            <a:pPr marL="0" indent="0">
              <a:buNone/>
            </a:pPr>
            <a:r>
              <a:rPr lang="ru-RU" dirty="0" smtClean="0"/>
              <a:t>И услышать слова благодарности в ответ.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17">
            <a:off x="9607826" y="3788084"/>
            <a:ext cx="2305877" cy="2838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4"/>
          <a:stretch/>
        </p:blipFill>
        <p:spPr>
          <a:xfrm rot="21328953">
            <a:off x="6917635" y="3836606"/>
            <a:ext cx="2216525" cy="27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9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87" y="347730"/>
            <a:ext cx="11359167" cy="62076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Дополнительная общеразвивающая программа «Стоп-кадр» рассчитана на 1 год обучения – 144 часа.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144 часа </a:t>
            </a:r>
            <a:r>
              <a:rPr lang="ru-RU" dirty="0" smtClean="0"/>
              <a:t>диалогов, объяснений, инструктажа, анализа, практики и теории, демонстрации слайдов и обучающих фильмов…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8640 минут </a:t>
            </a:r>
            <a:r>
              <a:rPr lang="ru-RU" dirty="0" smtClean="0"/>
              <a:t>развития зрительного восприятия и пространственного мышления, организации мыслительных операций, создания собственных идей в фотографии и воплощения их в жизнь…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518400 секунд</a:t>
            </a:r>
            <a:r>
              <a:rPr lang="ru-RU" dirty="0" smtClean="0"/>
              <a:t> счастливого общения и срабатывания затвора фотокамеры….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727">
            <a:off x="8271595" y="4203406"/>
            <a:ext cx="3706034" cy="2455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997">
            <a:off x="455786" y="4358603"/>
            <a:ext cx="2967469" cy="2225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06" y="3987612"/>
            <a:ext cx="3975002" cy="26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1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924" y="383192"/>
            <a:ext cx="11577034" cy="622367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 современном мире цифровых технологий дети и взрослые, к сожалению, перестают видеть всю красоту окружающего мира.</a:t>
            </a:r>
          </a:p>
          <a:p>
            <a:pPr marL="0" indent="0">
              <a:buNone/>
            </a:pPr>
            <a:r>
              <a:rPr lang="ru-RU" dirty="0" smtClean="0"/>
              <a:t>Возвращаясь с занятий домой, обратили ли вы внимание, насколько прекрасна луна на небе? Или может быть вот именно этот туман позволит сделать вам потрясающую пейзажную фотографию?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Удел фотографа — непрерывно исчезающие вещи. И когда они уходят, никакая изобретательность, ничто на свете не заставит их вернуться.</a:t>
            </a:r>
          </a:p>
          <a:p>
            <a:pPr marL="0" indent="0">
              <a:buNone/>
            </a:pPr>
            <a:r>
              <a:rPr lang="ru-RU" dirty="0" smtClean="0"/>
              <a:t>Учебное объединение «Стоп-кадр» помогает ребятам уметь видеть всю красоту окружающей их жизни…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211">
            <a:off x="292504" y="4579646"/>
            <a:ext cx="2802600" cy="1942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462">
            <a:off x="6323525" y="4235154"/>
            <a:ext cx="1936961" cy="2409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591">
            <a:off x="8538694" y="4135550"/>
            <a:ext cx="3293064" cy="2500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21">
            <a:off x="3373086" y="4629863"/>
            <a:ext cx="2762518" cy="18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6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331675"/>
            <a:ext cx="11487955" cy="614639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Для более глубокого изучения программы наше учебное объединение «Стоп-кадр» оборудовано фотостудией, в которой учащиеся пользуются на практических занятиях современным студийным оборудованием.</a:t>
            </a:r>
          </a:p>
          <a:p>
            <a:pPr marL="0" indent="0">
              <a:buNone/>
            </a:pPr>
            <a:r>
              <a:rPr lang="ru-RU" dirty="0" smtClean="0"/>
              <a:t>Ведь студийная съемка является неотъемлемой частью нашей жизни, начиная с самого рождения.</a:t>
            </a:r>
          </a:p>
          <a:p>
            <a:pPr marL="0" indent="0">
              <a:buNone/>
            </a:pPr>
            <a:r>
              <a:rPr lang="ru-RU" dirty="0" smtClean="0"/>
              <a:t>Выставляя свет, общаясь с моделями и друг другом, ребята делают более 250 фотографий за занятие. Они учатся не только на своих ошибках, но и на чужих, поддерживают друг друга и помогают.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43">
            <a:off x="7171317" y="3867797"/>
            <a:ext cx="2123169" cy="2830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4"/>
          <a:stretch/>
        </p:blipFill>
        <p:spPr>
          <a:xfrm rot="21357405">
            <a:off x="400426" y="3921301"/>
            <a:ext cx="2072836" cy="2723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152">
            <a:off x="9550155" y="3541498"/>
            <a:ext cx="2293625" cy="31036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481">
            <a:off x="2747445" y="4130814"/>
            <a:ext cx="1859141" cy="2567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2115">
            <a:off x="5016653" y="4110922"/>
            <a:ext cx="1873544" cy="258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8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045">
            <a:off x="10053320" y="3134495"/>
            <a:ext cx="1841601" cy="13812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370312"/>
            <a:ext cx="11475077" cy="62107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Как педагогу мне всегда было интересно постоянно расширять кругозор своих учеников.</a:t>
            </a:r>
          </a:p>
          <a:p>
            <a:pPr marL="0" indent="0" algn="ctr">
              <a:buNone/>
            </a:pPr>
            <a:r>
              <a:rPr lang="ru-RU" dirty="0" smtClean="0"/>
              <a:t>Мы посещаем различные выставки картин и фотографий, участвуем в фотоконкурсах и постоянно повышаем свое мастерство вместе.</a:t>
            </a:r>
          </a:p>
          <a:p>
            <a:pPr marL="0" indent="0" algn="ctr">
              <a:buNone/>
            </a:pPr>
            <a:r>
              <a:rPr lang="ru-RU" dirty="0" smtClean="0"/>
              <a:t>Так же мы часто приглашаем в гости к нам в объединение профессиональных фотографов, которые при проведении своих мастер-классов помогают учащимся раскрыться еще больше.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94">
            <a:off x="9478046" y="4754229"/>
            <a:ext cx="2486283" cy="1864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/>
          <a:stretch/>
        </p:blipFill>
        <p:spPr>
          <a:xfrm rot="5144578">
            <a:off x="-17613" y="4565730"/>
            <a:ext cx="2404412" cy="1861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84">
            <a:off x="1703131" y="3502955"/>
            <a:ext cx="2408349" cy="16055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11777" r="11104"/>
          <a:stretch/>
        </p:blipFill>
        <p:spPr>
          <a:xfrm rot="21380880">
            <a:off x="5746547" y="4823064"/>
            <a:ext cx="2422757" cy="18930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1" b="2506"/>
          <a:stretch/>
        </p:blipFill>
        <p:spPr>
          <a:xfrm>
            <a:off x="2506076" y="5235399"/>
            <a:ext cx="2603303" cy="14563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7" t="3651" r="4840" b="5084"/>
          <a:stretch/>
        </p:blipFill>
        <p:spPr>
          <a:xfrm rot="21346905">
            <a:off x="4466033" y="3549434"/>
            <a:ext cx="2060335" cy="15126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b="3474"/>
          <a:stretch/>
        </p:blipFill>
        <p:spPr>
          <a:xfrm>
            <a:off x="7939284" y="3432454"/>
            <a:ext cx="1563375" cy="19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58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676</Words>
  <Application>Microsoft Office PowerPoint</Application>
  <PresentationFormat>Произвольный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МУНИЦИПАЛЬНАЯ АВТОНОМНАЯ ОБРАЗОВАТЕЛЬНАЯ ОРГАНИЗАЦИЯ  ДОПОЛНИТЕЛЬНОГО ОБРАЗОВАНИЯ  «ЦЕНТР ДЕТСКОГО ТВОРЧЕСТВА «ХИБИНЫ» ГОРОДА КИРОВСКА» (МАОДО ЦДТ «Хибины»)   VII областной открытый фестиваль «КАЛЕЙДОСКОП МЕТОДИЧЕСКИХ ИДЕЙ»  Конкурс  «Наш путь к успеху»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2016-02-07T20:25:05Z</dcterms:created>
  <dcterms:modified xsi:type="dcterms:W3CDTF">2016-02-08T14:19:36Z</dcterms:modified>
</cp:coreProperties>
</file>