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5" r:id="rId7"/>
    <p:sldId id="259" r:id="rId8"/>
    <p:sldId id="262" r:id="rId9"/>
    <p:sldId id="263" r:id="rId10"/>
    <p:sldId id="278" r:id="rId11"/>
    <p:sldId id="266" r:id="rId12"/>
    <p:sldId id="267" r:id="rId13"/>
    <p:sldId id="268" r:id="rId14"/>
    <p:sldId id="269" r:id="rId15"/>
    <p:sldId id="271" r:id="rId16"/>
    <p:sldId id="270" r:id="rId17"/>
    <p:sldId id="276" r:id="rId18"/>
    <p:sldId id="274" r:id="rId19"/>
    <p:sldId id="277" r:id="rId20"/>
    <p:sldId id="272" r:id="rId21"/>
    <p:sldId id="273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7D1625-1761-489C-A32C-AF9B843E3412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8968D7B-D104-4369-9013-118E74CF1C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.gov.ru/public/agency/agency.html?agency=1701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Инновационные методы формирования у молодых педагогов дополнительного образования профессиональных интересов и компетенций, мотивации к долговременной педагогической деятельности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Сулейманова Н.И.,</a:t>
            </a:r>
          </a:p>
          <a:p>
            <a:pPr algn="r"/>
            <a:r>
              <a:rPr lang="ru-RU" dirty="0" smtClean="0"/>
              <a:t>методист высшей квалификационной категории МАОДО ЦДТ «Хибины» города Кировска, кандидат психологических наук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440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- изучила психологические особенности представителей поколения Y, разработала методические рекомендации для руководителей МАОУДОД «ЦДТ «Хибины», презентацию «Теория поколений»;</a:t>
            </a:r>
          </a:p>
          <a:p>
            <a:r>
              <a:rPr lang="ru-RU" dirty="0"/>
              <a:t>- разработала программы годичных семинаров «Педагогическая мастерская» на 2014 – 2015 уч. г. и «Школа педагога ДО» на 2015-2016 г. г.</a:t>
            </a:r>
          </a:p>
          <a:p>
            <a:r>
              <a:rPr lang="ru-RU" dirty="0"/>
              <a:t>- с целью выявления профессиональных возможностей и ограничений посетила занятия молодых педагогов и составила для каждого программу профессионального становления;</a:t>
            </a:r>
          </a:p>
          <a:p>
            <a:r>
              <a:rPr lang="ru-RU" dirty="0"/>
              <a:t>- организовала работу педагогов по теме самообразования;</a:t>
            </a:r>
          </a:p>
          <a:p>
            <a:r>
              <a:rPr lang="ru-RU" dirty="0"/>
              <a:t>- организовала работу педагогов-наставников;</a:t>
            </a:r>
          </a:p>
          <a:p>
            <a:r>
              <a:rPr lang="ru-RU"/>
              <a:t>- провожу индивидуальные консультации и обучение педагогов.</a:t>
            </a: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Действия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056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Участие в научно-практических конференциях, семинарах, мастер – классах, работе областных методических объединениях, .</a:t>
            </a:r>
          </a:p>
          <a:p>
            <a:pPr algn="just"/>
            <a:r>
              <a:rPr lang="ru-RU" dirty="0" smtClean="0"/>
              <a:t>Работа стажерской площадки по развитию детско-юношеского туризма.</a:t>
            </a:r>
          </a:p>
          <a:p>
            <a:pPr algn="just"/>
            <a:r>
              <a:rPr lang="ru-RU" dirty="0" smtClean="0"/>
              <a:t>Работа по плану муниципальной инновационной площадки по созданию модельного центра научного и технического творчества детей и молодежи.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Формы МР МАОДО «ЦДТ «Хибины»</a:t>
            </a:r>
          </a:p>
        </p:txBody>
      </p:sp>
    </p:spTree>
    <p:extLst>
      <p:ext uri="{BB962C8B-B14F-4D97-AF65-F5344CB8AC3E}">
        <p14:creationId xmlns:p14="http://schemas.microsoft.com/office/powerpoint/2010/main" val="2017445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022006"/>
              </p:ext>
            </p:extLst>
          </p:nvPr>
        </p:nvGraphicFramePr>
        <p:xfrm>
          <a:off x="698500" y="2247900"/>
          <a:ext cx="7747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204"/>
                <a:gridCol w="1889596"/>
                <a:gridCol w="1278756"/>
                <a:gridCol w="1656184"/>
                <a:gridCol w="17132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Ф.И.О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Методическая 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Открытое занятие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 выступления на </a:t>
                      </a:r>
                      <a:r>
                        <a:rPr lang="ru-RU" dirty="0" err="1" smtClean="0"/>
                        <a:t>педчтениях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Авторская методическая продукция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Индивидуальный методический маршрут</a:t>
            </a:r>
            <a:br>
              <a:rPr lang="ru-RU" sz="3200" dirty="0" smtClean="0"/>
            </a:br>
            <a:r>
              <a:rPr lang="en-US" sz="1400" dirty="0"/>
              <a:t>http://cdt-khibiny.ru/wp-content/uploads/2015/10/</a:t>
            </a:r>
            <a:r>
              <a:rPr lang="ru-RU" sz="1400" dirty="0"/>
              <a:t>Индивидуальные-методические-маршруты-педагогов-в-2015-2016-уч.году-1.</a:t>
            </a:r>
            <a:r>
              <a:rPr lang="en-US" sz="1400" dirty="0" err="1"/>
              <a:t>pdf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712567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ru-RU" dirty="0"/>
              <a:t>Познакомить слушателей с основами педагогики, педагогической и возрастной психологии в пределах, необходимых и достаточных для организации работы по реализации дополнительной общеразвивающей программы.</a:t>
            </a:r>
          </a:p>
          <a:p>
            <a:pPr lvl="0" algn="just"/>
            <a:r>
              <a:rPr lang="ru-RU" dirty="0"/>
              <a:t>Познакомить слушателей с основными методами, приемами, формами, средствами организации обучения и воспитания в учебном объединении дополнительного образования детей.</a:t>
            </a:r>
          </a:p>
          <a:p>
            <a:pPr lvl="0" algn="just"/>
            <a:r>
              <a:rPr lang="ru-RU" dirty="0"/>
              <a:t>Средствами психологических тренингов и других психологических техник предупредить разочарование в профессии, профессиональное выгорание, вызванное неуверенностью в своих силах, недостатком опыта и практических знаний.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Годичный семинар</a:t>
            </a:r>
            <a:br>
              <a:rPr lang="ru-RU" dirty="0" smtClean="0"/>
            </a:br>
            <a:r>
              <a:rPr lang="en-US" sz="1600" dirty="0"/>
              <a:t>http://cdt-khibiny.ru/</a:t>
            </a:r>
            <a:r>
              <a:rPr lang="ru-RU" sz="1600" dirty="0"/>
              <a:t>годичный-семинар-2/</a:t>
            </a:r>
          </a:p>
        </p:txBody>
      </p:sp>
    </p:spTree>
    <p:extLst>
      <p:ext uri="{BB962C8B-B14F-4D97-AF65-F5344CB8AC3E}">
        <p14:creationId xmlns:p14="http://schemas.microsoft.com/office/powerpoint/2010/main" val="257295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Рабочие материалы семинара, вопросы по каждой теме и список литературы планируется размещать на сайте учреждения до проведения занятия. Слушатели могут ознакомиться с содержанием занятия семинара, подготовиться по теме самостоятельно, прочесть рекомендуемую литературу. Данный подход предполагает активное участие слушателей в работе семинара, учитывает способность молодых специалистов самостоятельно работать с большими объемами информации, создает предпосылки для дискуссионных   форм взаимодействия педагогов разных поколений. </a:t>
            </a:r>
          </a:p>
          <a:p>
            <a:pPr algn="just"/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86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самом занятии полученные самостоятельно знания актуализуются, формируются профессиональные умения. Слушатели получают раздаточные методические материалы по каждой теме в электронном виде и на бумажных носителях. После каждого занятия изучается мнение слушателей по следующим ключевым вопросам: содержание занятия (полезность, доступность, актуальность), форма представления учебного материала, психологический климат занятия.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294134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333086"/>
              </p:ext>
            </p:extLst>
          </p:nvPr>
        </p:nvGraphicFramePr>
        <p:xfrm>
          <a:off x="755577" y="2060848"/>
          <a:ext cx="7632848" cy="3548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708"/>
                <a:gridCol w="1094964"/>
                <a:gridCol w="2685174"/>
                <a:gridCol w="1724190"/>
                <a:gridCol w="1780812"/>
              </a:tblGrid>
              <a:tr h="750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Сроки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проведения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Тема годичного семинара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Знания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Умения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7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Ноябрь 2014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«Теория поколений». Учимся взаимопониманию.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Аксиология. Ценности. Поколенческие ценности. Поколение героев, поколение молчаливых, поколение бэби-бумеров, поколение </a:t>
                      </a:r>
                      <a:r>
                        <a:rPr lang="en-US" sz="1100">
                          <a:effectLst/>
                        </a:rPr>
                        <a:t>X</a:t>
                      </a:r>
                      <a:r>
                        <a:rPr lang="ru-RU" sz="1100">
                          <a:effectLst/>
                        </a:rPr>
                        <a:t>, поколение </a:t>
                      </a:r>
                      <a:r>
                        <a:rPr lang="en-US" sz="1100">
                          <a:effectLst/>
                        </a:rPr>
                        <a:t>Y</a:t>
                      </a:r>
                      <a:r>
                        <a:rPr lang="ru-RU" sz="1100">
                          <a:effectLst/>
                        </a:rPr>
                        <a:t> поколение </a:t>
                      </a:r>
                      <a:r>
                        <a:rPr lang="en-US" sz="1100">
                          <a:effectLst/>
                        </a:rPr>
                        <a:t>Z</a:t>
                      </a:r>
                      <a:r>
                        <a:rPr lang="ru-RU" sz="1100">
                          <a:effectLst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Уметь выбирать содержание образовательной программы, формы и методы его изучения, с учетом особенностей познавательных процессов и интересов детей поколения </a:t>
                      </a:r>
                      <a:r>
                        <a:rPr lang="en-US" sz="1100" dirty="0">
                          <a:effectLst/>
                        </a:rPr>
                        <a:t>Z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Планирование работы семинара</a:t>
            </a:r>
            <a:br>
              <a:rPr lang="ru-RU" sz="3600" b="1" dirty="0" smtClean="0"/>
            </a:br>
            <a:r>
              <a:rPr lang="ru-RU" sz="3600" b="1" dirty="0" smtClean="0"/>
              <a:t>2014-2015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31658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98500" y="2542283"/>
          <a:ext cx="7747000" cy="3289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6487"/>
                <a:gridCol w="1415948"/>
                <a:gridCol w="2528549"/>
                <a:gridCol w="1413961"/>
                <a:gridCol w="1612055"/>
              </a:tblGrid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Август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4.Организация работы «Школы педагога дополнительного образования»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4.1.Планирование работы. Подготовка материалов для занятий.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Сулейманова Н.И.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План работы. Информация на сайте cdt-khibiny.ru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429065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Сентябрь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4.2. Правила оформления педагогической документации. Работа педагога ДО по сохранности детского контингента»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Караваева С.И.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Октябрь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4.3. Тайм-менеджмент педагога.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Нефедова О.Н.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Ноябрь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4.4.Информационно-методический комплекс к программе дополнительного образования.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Хоботова С.В.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Декабрь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4.5. УУД. Конспект занятия по требованиям ФГОС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Сочнева М.А.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429065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Январь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4.6. Использование возможностей ИТ при создании информационно-методического комплекса к программе.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Дорошин П.А.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429065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Февраль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4.7. Воспитание в процессе обучения. Методика разработки воспитательных мероприятий.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8255" algn="just">
                        <a:spcAft>
                          <a:spcPts val="600"/>
                        </a:spcAft>
                      </a:pPr>
                      <a:r>
                        <a:rPr lang="ru-RU" sz="900">
                          <a:effectLst/>
                        </a:rPr>
                        <a:t>Павлова А.В.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Март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4.8. Использование активных форм и методов в образовательном процессе.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Шарай А.Ю.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Апрель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4.9. Презентация педагогической деятельности средствами ИТ.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Понарина А.А.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Материалы занятия. Оценочный лист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  <a:tr h="286043">
                <a:tc>
                  <a:txBody>
                    <a:bodyPr/>
                    <a:lstStyle/>
                    <a:p>
                      <a:pPr marL="90170" indent="-90170">
                        <a:spcAft>
                          <a:spcPts val="0"/>
                        </a:spcAft>
                      </a:pPr>
                      <a:r>
                        <a:rPr lang="ru-RU" sz="900" spc="-30">
                          <a:effectLst/>
                        </a:rPr>
                        <a:t>Май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4.10. Решение педагогических ситуаций.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Овчинникова Е.В.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Материалы занятия. Оценочный лист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633" marR="53633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Планирование работы </a:t>
            </a:r>
            <a:r>
              <a:rPr lang="ru-RU" sz="4000" b="1" dirty="0" smtClean="0"/>
              <a:t>семинара</a:t>
            </a:r>
            <a:br>
              <a:rPr lang="ru-RU" sz="4000" b="1" dirty="0" smtClean="0"/>
            </a:br>
            <a:r>
              <a:rPr lang="ru-RU" sz="4000" b="1" dirty="0" smtClean="0"/>
              <a:t>2015-2016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54101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Критерии и показатели соответствуют критериям и показателям на соответствие высшей квалификационной категории.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/>
              <a:t>Эффективный контракт</a:t>
            </a:r>
            <a:endParaRPr lang="ru-RU" sz="4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429000"/>
            <a:ext cx="307975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47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Сулейманова Н.И. «Педагогические идеи лорда </a:t>
            </a:r>
            <a:r>
              <a:rPr lang="ru-RU" dirty="0" err="1"/>
              <a:t>Бадэн</a:t>
            </a:r>
            <a:r>
              <a:rPr lang="ru-RU" dirty="0"/>
              <a:t> Пауэлла и педагогика детского общественного движения»;</a:t>
            </a:r>
          </a:p>
          <a:p>
            <a:r>
              <a:rPr lang="ru-RU" dirty="0" err="1"/>
              <a:t>Хоботова</a:t>
            </a:r>
            <a:r>
              <a:rPr lang="ru-RU" dirty="0"/>
              <a:t> С.В. «Ольга Рудольфовна Лагутина – мой друг и учитель»</a:t>
            </a:r>
          </a:p>
          <a:p>
            <a:r>
              <a:rPr lang="ru-RU" dirty="0"/>
              <a:t>Жарова Н.Я. «Ученик достойный учителя - </a:t>
            </a:r>
            <a:r>
              <a:rPr lang="ru-RU" dirty="0" err="1"/>
              <a:t>Хоботова</a:t>
            </a:r>
            <a:r>
              <a:rPr lang="ru-RU" dirty="0"/>
              <a:t> Светлана Вячеславовна»;</a:t>
            </a:r>
          </a:p>
          <a:p>
            <a:r>
              <a:rPr lang="ru-RU" dirty="0" err="1"/>
              <a:t>Шарай</a:t>
            </a:r>
            <a:r>
              <a:rPr lang="ru-RU" dirty="0"/>
              <a:t> А.Ю. «Педагогическое наследие Виктора Николаевича Сорока-</a:t>
            </a:r>
            <a:r>
              <a:rPr lang="ru-RU" dirty="0" err="1"/>
              <a:t>Росинского</a:t>
            </a:r>
            <a:r>
              <a:rPr lang="ru-RU" dirty="0"/>
              <a:t>»;</a:t>
            </a:r>
          </a:p>
          <a:p>
            <a:r>
              <a:rPr lang="ru-RU" dirty="0"/>
              <a:t>Хоботов Б.А.  «</a:t>
            </a:r>
            <a:r>
              <a:rPr lang="ru-RU" dirty="0" err="1"/>
              <a:t>Сакович</a:t>
            </a:r>
            <a:r>
              <a:rPr lang="ru-RU" dirty="0"/>
              <a:t> Наталья Александровна – работа с трудными детьми»;</a:t>
            </a:r>
          </a:p>
          <a:p>
            <a:r>
              <a:rPr lang="ru-RU" dirty="0"/>
              <a:t>Горбунова О.А.  «</a:t>
            </a:r>
            <a:r>
              <a:rPr lang="ru-RU" dirty="0" err="1"/>
              <a:t>Газман</a:t>
            </a:r>
            <a:r>
              <a:rPr lang="ru-RU" dirty="0"/>
              <a:t> Олег Семенович «Технология педагогической поддержки»</a:t>
            </a:r>
          </a:p>
          <a:p>
            <a:r>
              <a:rPr lang="ru-RU" dirty="0"/>
              <a:t>Панов Д.Н.  «Великий педагог Василий Александрович Сухомлинский»</a:t>
            </a:r>
          </a:p>
          <a:p>
            <a:r>
              <a:rPr lang="ru-RU" dirty="0" err="1"/>
              <a:t>Понарина</a:t>
            </a:r>
            <a:r>
              <a:rPr lang="ru-RU" dirty="0"/>
              <a:t> А.А.  «Педагог должен оставаться человеком в любой ситуации. Чему я научилась у Н.И. Сулеймановой»</a:t>
            </a:r>
          </a:p>
          <a:p>
            <a:r>
              <a:rPr lang="ru-RU" dirty="0"/>
              <a:t>Трушенко Т.А. «</a:t>
            </a:r>
            <a:r>
              <a:rPr lang="ru-RU" dirty="0" err="1"/>
              <a:t>Агриппина</a:t>
            </a:r>
            <a:r>
              <a:rPr lang="ru-RU" dirty="0"/>
              <a:t> Яковлевна Ваганова. Библия хореографа»</a:t>
            </a:r>
          </a:p>
          <a:p>
            <a:r>
              <a:rPr lang="ru-RU" dirty="0" err="1"/>
              <a:t>Ермаченкова</a:t>
            </a:r>
            <a:r>
              <a:rPr lang="ru-RU" dirty="0"/>
              <a:t> Е.В «В.П. Максимов «Подготовка школьников к предпринимательской деятельности»</a:t>
            </a:r>
          </a:p>
          <a:p>
            <a:r>
              <a:rPr lang="ru-RU" dirty="0"/>
              <a:t>Шитов А.А. Выготский Л.С. «Проблема культурного развития ребенка»</a:t>
            </a:r>
          </a:p>
          <a:p>
            <a:r>
              <a:rPr lang="ru-RU" dirty="0" err="1"/>
              <a:t>Ушмоткина</a:t>
            </a:r>
            <a:r>
              <a:rPr lang="ru-RU" dirty="0"/>
              <a:t> Л.И. «</a:t>
            </a:r>
            <a:r>
              <a:rPr lang="ru-RU" dirty="0" err="1"/>
              <a:t>Новачук</a:t>
            </a:r>
            <a:r>
              <a:rPr lang="ru-RU" dirty="0"/>
              <a:t> Т.С. – мой друг и наставник по педагогической практике»</a:t>
            </a:r>
          </a:p>
          <a:p>
            <a:r>
              <a:rPr lang="ru-RU" dirty="0" err="1"/>
              <a:t>Овчинникова</a:t>
            </a:r>
            <a:r>
              <a:rPr lang="ru-RU" dirty="0"/>
              <a:t> Е.В. – «</a:t>
            </a:r>
            <a:r>
              <a:rPr lang="ru-RU" dirty="0" err="1"/>
              <a:t>Януш</a:t>
            </a:r>
            <a:r>
              <a:rPr lang="ru-RU" dirty="0"/>
              <a:t> Корчак – мир глазами ребенка».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Темы выступления </a:t>
            </a:r>
            <a:br>
              <a:rPr lang="ru-RU" sz="2800" b="1" dirty="0" smtClean="0"/>
            </a:br>
            <a:r>
              <a:rPr lang="ru-RU" sz="2800" b="1" dirty="0" smtClean="0"/>
              <a:t>на педагогических чтениях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710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/>
              <a:t>Формирование современной системы сопровождения непрерывного профессионального развития педагогических кадров сферы дополнительного образования.  </a:t>
            </a:r>
          </a:p>
          <a:p>
            <a:pPr lvl="0" algn="just"/>
            <a:r>
              <a:rPr lang="ru-RU" dirty="0"/>
              <a:t>Создание условий для привлечения в сферу дополнительного образования молодых специалистов, их профессионального и творческого развития.</a:t>
            </a:r>
          </a:p>
          <a:p>
            <a:pPr algn="just"/>
            <a:r>
              <a:rPr lang="ru-RU" dirty="0"/>
              <a:t>Развитие механизмов профессионального развития и </a:t>
            </a:r>
            <a:r>
              <a:rPr lang="ru-RU" dirty="0" smtClean="0"/>
              <a:t>карьеры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493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Каждое занятие оценивалось слушателями, средний балл 99%  - оценка «отлично</a:t>
            </a:r>
            <a:r>
              <a:rPr lang="ru-RU" dirty="0" smtClean="0"/>
              <a:t>».</a:t>
            </a:r>
          </a:p>
          <a:p>
            <a:pPr marL="0" indent="0">
              <a:buNone/>
            </a:pPr>
            <a:r>
              <a:rPr lang="ru-RU" dirty="0" smtClean="0"/>
              <a:t>Планово </a:t>
            </a:r>
            <a:r>
              <a:rPr lang="ru-RU" dirty="0"/>
              <a:t>повысили свою </a:t>
            </a:r>
            <a:r>
              <a:rPr lang="ru-RU" dirty="0" smtClean="0"/>
              <a:t>квалификацию:</a:t>
            </a:r>
          </a:p>
          <a:p>
            <a:pPr marL="0" indent="0">
              <a:buNone/>
            </a:pPr>
            <a:r>
              <a:rPr lang="ru-RU" dirty="0"/>
              <a:t>-</a:t>
            </a:r>
            <a:r>
              <a:rPr lang="ru-RU" dirty="0" smtClean="0"/>
              <a:t> в </a:t>
            </a:r>
            <a:r>
              <a:rPr lang="ru-RU" dirty="0"/>
              <a:t>2014-2015 учебном году </a:t>
            </a:r>
            <a:r>
              <a:rPr lang="ru-RU" dirty="0" smtClean="0"/>
              <a:t>4 </a:t>
            </a:r>
            <a:r>
              <a:rPr lang="ru-RU" dirty="0"/>
              <a:t>педагога и 1 методист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smtClean="0"/>
              <a:t>в 2015-2016 </a:t>
            </a:r>
            <a:r>
              <a:rPr lang="ru-RU" dirty="0"/>
              <a:t>учебном году </a:t>
            </a:r>
            <a:r>
              <a:rPr lang="ru-RU" dirty="0" smtClean="0"/>
              <a:t>7 педагогов </a:t>
            </a:r>
          </a:p>
          <a:p>
            <a:pPr marL="0" indent="0">
              <a:buNone/>
            </a:pPr>
            <a:r>
              <a:rPr lang="ru-RU" dirty="0" smtClean="0"/>
              <a:t>17 </a:t>
            </a:r>
            <a:r>
              <a:rPr lang="ru-RU" dirty="0"/>
              <a:t>педагогов ДО два раза в месяц обучались на занятиях годичного семинара «Педагогическая мастерская» - 40%.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фестивале «Калейдоскоп методических идей» приняли участие 14 педагогов – 35%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820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Аттестованы в 2014 – 2015 и 2015-2016 учебных годах:</a:t>
            </a:r>
          </a:p>
          <a:p>
            <a:r>
              <a:rPr lang="ru-RU" dirty="0" smtClean="0"/>
              <a:t>На соответствие занимаемой должности - 6 малоопытных педагогов, 4 </a:t>
            </a:r>
            <a:r>
              <a:rPr lang="ru-RU" dirty="0"/>
              <a:t>из них без педагогического </a:t>
            </a:r>
            <a:r>
              <a:rPr lang="ru-RU" dirty="0" smtClean="0"/>
              <a:t>образования</a:t>
            </a:r>
          </a:p>
          <a:p>
            <a:r>
              <a:rPr lang="ru-RU" dirty="0" smtClean="0"/>
              <a:t>На первую квалификационную категорию – 3 человека</a:t>
            </a:r>
          </a:p>
          <a:p>
            <a:r>
              <a:rPr lang="ru-RU" dirty="0" smtClean="0"/>
              <a:t>На высшую квалификационную категорию – 2 человека</a:t>
            </a:r>
          </a:p>
          <a:p>
            <a:r>
              <a:rPr lang="ru-RU" dirty="0" smtClean="0"/>
              <a:t>Подано 1 заявление на первую категорию, готовится 3 на высшую.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4073181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Результаты освоения педагогами информационно-коммуникационных технологий - 98 %. Педагоги владеют следующими ИКТ – технологиями: Офисные - </a:t>
            </a:r>
            <a:r>
              <a:rPr lang="en-US" dirty="0"/>
              <a:t>Microsoft Office 2007 (MO Word, MO Excel, MO PowerPoint); </a:t>
            </a:r>
            <a:r>
              <a:rPr lang="ru-RU" dirty="0"/>
              <a:t>Графические: - </a:t>
            </a:r>
            <a:r>
              <a:rPr lang="en-US" dirty="0" err="1"/>
              <a:t>Photoscape</a:t>
            </a:r>
            <a:r>
              <a:rPr lang="en-US" dirty="0"/>
              <a:t>;</a:t>
            </a:r>
            <a:r>
              <a:rPr lang="ru-RU" dirty="0"/>
              <a:t>Аудио и Видео: - </a:t>
            </a:r>
            <a:r>
              <a:rPr lang="ru-RU" dirty="0" err="1"/>
              <a:t>проигрователи</a:t>
            </a:r>
            <a:r>
              <a:rPr lang="ru-RU" dirty="0"/>
              <a:t> (</a:t>
            </a:r>
            <a:r>
              <a:rPr lang="en-US" dirty="0"/>
              <a:t>Windows Media, </a:t>
            </a:r>
            <a:r>
              <a:rPr lang="en-US" dirty="0" err="1"/>
              <a:t>Winamp</a:t>
            </a:r>
            <a:r>
              <a:rPr lang="en-US" dirty="0"/>
              <a:t> , Power DWD,); -</a:t>
            </a:r>
            <a:r>
              <a:rPr lang="ru-RU" dirty="0"/>
              <a:t>работа с </a:t>
            </a:r>
            <a:r>
              <a:rPr lang="en-US" dirty="0"/>
              <a:t>CD </a:t>
            </a:r>
            <a:r>
              <a:rPr lang="ru-RU" dirty="0"/>
              <a:t>и </a:t>
            </a:r>
            <a:r>
              <a:rPr lang="en-US" dirty="0"/>
              <a:t>DWD (Nero, Nero Express). </a:t>
            </a:r>
            <a:r>
              <a:rPr lang="ru-RU" dirty="0"/>
              <a:t>Интернет: Браузеры (</a:t>
            </a:r>
            <a:r>
              <a:rPr lang="en-US" dirty="0"/>
              <a:t>Internet </a:t>
            </a:r>
            <a:r>
              <a:rPr lang="en-US" dirty="0" err="1"/>
              <a:t>Exsplorer</a:t>
            </a:r>
            <a:r>
              <a:rPr lang="en-US" dirty="0"/>
              <a:t>, , Google Chrome); </a:t>
            </a:r>
            <a:r>
              <a:rPr lang="ru-RU" dirty="0"/>
              <a:t>Безопасность (</a:t>
            </a:r>
            <a:r>
              <a:rPr lang="en-US" dirty="0"/>
              <a:t>Dr. Web, </a:t>
            </a:r>
            <a:r>
              <a:rPr lang="en-US" dirty="0" err="1"/>
              <a:t>Avast</a:t>
            </a:r>
            <a:r>
              <a:rPr lang="en-US" dirty="0"/>
              <a:t> IS, Avira) </a:t>
            </a:r>
            <a:r>
              <a:rPr lang="ru-RU" dirty="0"/>
              <a:t>Общение (</a:t>
            </a:r>
            <a:r>
              <a:rPr lang="en-US" dirty="0"/>
              <a:t>Skype, Mail.ru Agent). </a:t>
            </a:r>
            <a:r>
              <a:rPr lang="ru-RU" dirty="0"/>
              <a:t>Обмен деловой документацией организован в электронном виде, оперативное информирование - через группу в социальной сети </a:t>
            </a:r>
            <a:r>
              <a:rPr lang="en-US" dirty="0"/>
              <a:t>https://vk.com/cdt1936.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94034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Высокие требования общества к качеству предоставляемых дополнительных образовательных услуг, необходимость ротации педагогических кадров, обусловленная задачами модернизации и внедрения современных высокотехнологичных технологий</a:t>
            </a:r>
          </a:p>
          <a:p>
            <a:pPr marL="0" indent="0" algn="ctr">
              <a:buNone/>
            </a:pPr>
            <a:r>
              <a:rPr lang="ru-RU" dirty="0" smtClean="0"/>
              <a:t> и </a:t>
            </a:r>
          </a:p>
          <a:p>
            <a:pPr marL="0" indent="0" algn="just">
              <a:buNone/>
            </a:pPr>
            <a:r>
              <a:rPr lang="ru-RU" dirty="0" smtClean="0"/>
              <a:t>недостаточный уровень профессиональной компетентности молодых и малоопытных педагогов, отсутствие, в отдельных случаях, педагогического образования.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36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Всего педагогов – 31 человек</a:t>
            </a:r>
          </a:p>
          <a:p>
            <a:r>
              <a:rPr lang="ru-RU" dirty="0"/>
              <a:t>Ученая степень – 1 человек</a:t>
            </a:r>
          </a:p>
          <a:p>
            <a:r>
              <a:rPr lang="ru-RU" dirty="0" smtClean="0"/>
              <a:t>Высшая квалификационная категория – 2 человека</a:t>
            </a:r>
          </a:p>
          <a:p>
            <a:r>
              <a:rPr lang="ru-RU" dirty="0" smtClean="0"/>
              <a:t>Первая квалификационная категория – </a:t>
            </a:r>
            <a:r>
              <a:rPr lang="ru-RU" dirty="0"/>
              <a:t>11 человек</a:t>
            </a:r>
          </a:p>
          <a:p>
            <a:r>
              <a:rPr lang="ru-RU" dirty="0" smtClean="0"/>
              <a:t>Соответствие занимаемой должности – 6 </a:t>
            </a:r>
            <a:r>
              <a:rPr lang="ru-RU" dirty="0"/>
              <a:t>человек</a:t>
            </a:r>
          </a:p>
          <a:p>
            <a:r>
              <a:rPr lang="ru-RU" dirty="0" smtClean="0"/>
              <a:t>Работают менее 2 лет – </a:t>
            </a:r>
            <a:r>
              <a:rPr lang="ru-RU" dirty="0"/>
              <a:t>12 человек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Кадровый состав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05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Методическая </a:t>
            </a:r>
            <a:r>
              <a:rPr lang="ru-RU" b="1" dirty="0" smtClean="0"/>
              <a:t>работа </a:t>
            </a:r>
            <a:r>
              <a:rPr lang="ru-RU" dirty="0" smtClean="0"/>
              <a:t>– </a:t>
            </a:r>
            <a:r>
              <a:rPr lang="ru-RU" dirty="0"/>
              <a:t>основанная на достижениях науки и передового опыта система взаимосвязанных мер, направленных на развитие творческого потенциала педагога, а, в конечном счёте, на рост уровня образованности обучающихся. </a:t>
            </a:r>
            <a:endParaRPr lang="ru-RU" dirty="0" smtClean="0"/>
          </a:p>
          <a:p>
            <a:pPr algn="just"/>
            <a:r>
              <a:rPr lang="ru-RU" dirty="0" smtClean="0"/>
              <a:t>Бессистемный </a:t>
            </a:r>
            <a:r>
              <a:rPr lang="ru-RU" dirty="0"/>
              <a:t>набор мероприятий не даёт положительного результата. Только продуманная и организованная система МРО позволяет достичь желаемой цели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При </a:t>
            </a:r>
            <a:r>
              <a:rPr lang="ru-RU" dirty="0"/>
              <a:t>анализе методической работы главным показателем успешности её организации в ЦДТ является результат – </a:t>
            </a:r>
            <a:r>
              <a:rPr lang="ru-RU" b="1" dirty="0"/>
              <a:t>те качественные изменения, которые произошли в результате проделанной работы. </a:t>
            </a:r>
            <a:endParaRPr lang="ru-RU" dirty="0"/>
          </a:p>
          <a:p>
            <a:pPr algn="just"/>
            <a:r>
              <a:rPr lang="ru-RU" b="1" dirty="0"/>
              <a:t>Цель методической работы</a:t>
            </a:r>
            <a:r>
              <a:rPr lang="ru-RU" dirty="0"/>
              <a:t> – донести до педагога достижения педагогической и психологической науки, оптимизировать процесс образования, повысить качество образованности и воспитанности школьников города.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и  ЦЕЛЬ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4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Положение о научно методическом совете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системе организации работы над единой методической темой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об инновационной деятельности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Положение </a:t>
            </a:r>
            <a:r>
              <a:rPr lang="ru-RU" sz="3200" dirty="0">
                <a:solidFill>
                  <a:schemeClr val="tx1"/>
                </a:solidFill>
              </a:rPr>
              <a:t>о работе педагогов ЦДТ Хибины над темами самообразования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конкурсе Лучшее Портфолио педагогического работника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выявлении, изучении, </a:t>
            </a:r>
            <a:r>
              <a:rPr lang="ru-RU" sz="3200" dirty="0" smtClean="0">
                <a:solidFill>
                  <a:schemeClr val="tx1"/>
                </a:solidFill>
              </a:rPr>
              <a:t>обобщении, </a:t>
            </a:r>
            <a:r>
              <a:rPr lang="ru-RU" sz="3200" dirty="0">
                <a:solidFill>
                  <a:schemeClr val="tx1"/>
                </a:solidFill>
              </a:rPr>
              <a:t>продвижении и распространении передового и </a:t>
            </a:r>
            <a:r>
              <a:rPr lang="ru-RU" sz="3200" dirty="0" smtClean="0">
                <a:solidFill>
                  <a:schemeClr val="tx1"/>
                </a:solidFill>
              </a:rPr>
              <a:t>инновационного </a:t>
            </a:r>
            <a:r>
              <a:rPr lang="ru-RU" sz="3200" dirty="0">
                <a:solidFill>
                  <a:schemeClr val="tx1"/>
                </a:solidFill>
              </a:rPr>
              <a:t>опыта в деятельности специалистов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временной творческой и временной рабочей группе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порядке издания сборника информационных и методических материалов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Положение о Портфолио </a:t>
            </a:r>
            <a:r>
              <a:rPr lang="ru-RU" sz="3200" dirty="0" smtClean="0">
                <a:solidFill>
                  <a:schemeClr val="tx1"/>
                </a:solidFill>
              </a:rPr>
              <a:t>педагогических </a:t>
            </a:r>
            <a:r>
              <a:rPr lang="ru-RU" sz="3200" dirty="0">
                <a:solidFill>
                  <a:schemeClr val="tx1"/>
                </a:solidFill>
              </a:rPr>
              <a:t>работников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Нормативно-правовая база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5688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1.	Осмысление программно – методических требований, нормативных  документов.</a:t>
            </a:r>
          </a:p>
          <a:p>
            <a:pPr marL="0" indent="0" algn="just">
              <a:buNone/>
            </a:pPr>
            <a:r>
              <a:rPr lang="ru-RU" dirty="0"/>
              <a:t>2.	Изучение и системный анализ новых технологий и методик обучения.</a:t>
            </a:r>
          </a:p>
          <a:p>
            <a:pPr marL="0" indent="0" algn="just">
              <a:buNone/>
            </a:pPr>
            <a:r>
              <a:rPr lang="ru-RU" dirty="0"/>
              <a:t>3.	Анализ новых программ, дидактических и наглядных пособий.</a:t>
            </a:r>
          </a:p>
          <a:p>
            <a:pPr marL="0" indent="0" algn="just">
              <a:buNone/>
            </a:pPr>
            <a:r>
              <a:rPr lang="ru-RU" dirty="0"/>
              <a:t>4.	Внедрение апробированного практикой позитивного опыта работы педагогов дополнительного образования и педагогов – организаторов города и области.</a:t>
            </a:r>
          </a:p>
          <a:p>
            <a:pPr marL="0" indent="0" algn="just">
              <a:buNone/>
            </a:pPr>
            <a:r>
              <a:rPr lang="ru-RU" dirty="0"/>
              <a:t>5.	Обобщение и распространение опыта, рождённого внутри коллектива.</a:t>
            </a:r>
          </a:p>
          <a:p>
            <a:pPr marL="0" indent="0" algn="just">
              <a:buNone/>
            </a:pPr>
            <a:r>
              <a:rPr lang="ru-RU" dirty="0"/>
              <a:t>6.	Стимулирование группового педагогического творчества.</a:t>
            </a:r>
          </a:p>
          <a:p>
            <a:pPr marL="0" indent="0" algn="just">
              <a:buNone/>
            </a:pPr>
            <a:r>
              <a:rPr lang="ru-RU" dirty="0"/>
              <a:t>7.	Развитие мотивов педагогической и профессиональной деятельности.</a:t>
            </a:r>
          </a:p>
          <a:p>
            <a:pPr marL="0" indent="0" algn="just">
              <a:buNone/>
            </a:pPr>
            <a:r>
              <a:rPr lang="ru-RU" dirty="0"/>
              <a:t>8.	Развитие устойчивых нравственных качеств личности.</a:t>
            </a:r>
          </a:p>
          <a:p>
            <a:pPr marL="0" indent="0" algn="just">
              <a:buNone/>
            </a:pPr>
            <a:r>
              <a:rPr lang="ru-RU" dirty="0"/>
              <a:t>9.	Развитие современного стиля педагогического мышления.</a:t>
            </a:r>
          </a:p>
          <a:p>
            <a:pPr marL="0" indent="0" algn="just">
              <a:buNone/>
            </a:pPr>
            <a:r>
              <a:rPr lang="ru-RU" dirty="0"/>
              <a:t>10.	Развитие профессиональных навыков, педагогической техники.</a:t>
            </a:r>
          </a:p>
          <a:p>
            <a:pPr marL="0" indent="0" algn="just">
              <a:buNone/>
            </a:pPr>
            <a:r>
              <a:rPr lang="ru-RU" dirty="0"/>
              <a:t>11.	Развитие эмоционально – волевой </a:t>
            </a:r>
            <a:r>
              <a:rPr lang="ru-RU" dirty="0" err="1"/>
              <a:t>саморегуляции</a:t>
            </a:r>
            <a:r>
              <a:rPr lang="ru-RU" dirty="0"/>
              <a:t> поведения.</a:t>
            </a:r>
          </a:p>
          <a:p>
            <a:pPr marL="0" indent="0" algn="just">
              <a:buNone/>
            </a:pPr>
            <a:r>
              <a:rPr lang="ru-RU" dirty="0"/>
              <a:t>12.	Формирование готовности к профессиональному </a:t>
            </a:r>
            <a:r>
              <a:rPr lang="ru-RU" dirty="0" smtClean="0"/>
              <a:t>самообразованию.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/>
              <a:t>Функции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smtClean="0"/>
              <a:t>методической </a:t>
            </a:r>
            <a:r>
              <a:rPr lang="ru-RU" sz="4800" b="1" dirty="0"/>
              <a:t>работы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6898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Мировоззренческая подготовка педагога.</a:t>
            </a:r>
          </a:p>
          <a:p>
            <a:pPr lvl="0"/>
            <a:r>
              <a:rPr lang="ru-RU" dirty="0"/>
              <a:t>Дидактическая подготовка педагога.</a:t>
            </a:r>
          </a:p>
          <a:p>
            <a:pPr lvl="0"/>
            <a:r>
              <a:rPr lang="ru-RU" dirty="0" err="1"/>
              <a:t>Частно</a:t>
            </a:r>
            <a:r>
              <a:rPr lang="ru-RU" dirty="0"/>
              <a:t> – методическая подготовка педагога.</a:t>
            </a:r>
          </a:p>
          <a:p>
            <a:pPr lvl="0"/>
            <a:r>
              <a:rPr lang="ru-RU" dirty="0"/>
              <a:t>Подготовка </a:t>
            </a:r>
            <a:r>
              <a:rPr lang="ru-RU" dirty="0" smtClean="0"/>
              <a:t>педагога  </a:t>
            </a:r>
            <a:r>
              <a:rPr lang="ru-RU" dirty="0"/>
              <a:t>как воспитателя.</a:t>
            </a:r>
          </a:p>
          <a:p>
            <a:pPr lvl="0"/>
            <a:r>
              <a:rPr lang="ru-RU" dirty="0"/>
              <a:t>Психологическая подготовка педагога..</a:t>
            </a:r>
          </a:p>
          <a:p>
            <a:pPr lvl="0"/>
            <a:r>
              <a:rPr lang="ru-RU" dirty="0"/>
              <a:t>Техническая подготовка педагога..</a:t>
            </a:r>
          </a:p>
          <a:p>
            <a:r>
              <a:rPr lang="ru-RU" dirty="0"/>
              <a:t>Развитие интеллекта, расширение культурного уровня педагога. как специально организованная руководителем </a:t>
            </a:r>
            <a:r>
              <a:rPr lang="ru-RU" dirty="0" smtClean="0"/>
              <a:t>МР </a:t>
            </a:r>
            <a:r>
              <a:rPr lang="ru-RU" dirty="0"/>
              <a:t>деятельность.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МР </a:t>
            </a:r>
            <a:r>
              <a:rPr lang="ru-RU" sz="2000" dirty="0" smtClean="0"/>
              <a:t>(по М.М. Поташнику)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36146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916833"/>
            <a:ext cx="7745505" cy="468052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Педагогический совет</a:t>
            </a:r>
            <a:r>
              <a:rPr lang="ru-RU" sz="1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работы научно-методического совета</a:t>
            </a:r>
            <a:endParaRPr lang="ru-RU" sz="16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работы  над единой методической темой «Профессиональная культура и компетентность педагога как основа качества дополнительного образования детей</a:t>
            </a:r>
            <a:r>
              <a:rPr lang="ru-RU" sz="1600" dirty="0" smtClean="0"/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работы «Школы педагога дополнительного образования</a:t>
            </a:r>
            <a:r>
              <a:rPr lang="ru-RU" sz="1600" dirty="0" smtClean="0"/>
              <a:t>».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работы </a:t>
            </a:r>
            <a:r>
              <a:rPr lang="ru-RU" sz="1600" dirty="0" smtClean="0"/>
              <a:t>отделов.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</a:t>
            </a:r>
            <a:r>
              <a:rPr lang="ru-RU" sz="1600" dirty="0" smtClean="0"/>
              <a:t>наставничества.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Педагогические чтения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Изучение, обобщение и распространение опыта работы </a:t>
            </a:r>
            <a:r>
              <a:rPr lang="ru-RU" sz="1600" dirty="0" smtClean="0"/>
              <a:t>педагогов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и проведение профессиональных конкурсов</a:t>
            </a:r>
            <a:r>
              <a:rPr lang="ru-RU" sz="16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Фестиваль творчества педагогов 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 </a:t>
            </a:r>
            <a:r>
              <a:rPr lang="ru-RU" sz="1600" dirty="0"/>
              <a:t>Организация повышения квалификации педагогов в </a:t>
            </a:r>
            <a:r>
              <a:rPr lang="ru-RU" sz="1600" dirty="0">
                <a:hlinkClick r:id="rId2"/>
              </a:rPr>
              <a:t>ГАУ ДПО МО "ИРО"</a:t>
            </a:r>
            <a:r>
              <a:rPr lang="ru-RU" sz="1600" dirty="0"/>
              <a:t> и по программам дистанционного обучения</a:t>
            </a:r>
            <a:r>
              <a:rPr lang="ru-RU" sz="16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процесса аттестации педагогических и руководящих </a:t>
            </a:r>
            <a:r>
              <a:rPr lang="ru-RU" sz="1600" dirty="0" smtClean="0"/>
              <a:t>работников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Организация административного контроля методической работы </a:t>
            </a:r>
            <a:r>
              <a:rPr lang="ru-RU" sz="1600" dirty="0" smtClean="0"/>
              <a:t>ЦДТ</a:t>
            </a:r>
          </a:p>
          <a:p>
            <a:pPr marL="514350" indent="-514350">
              <a:buFont typeface="+mj-lt"/>
              <a:buAutoNum type="arabicPeriod"/>
            </a:pPr>
            <a:endParaRPr lang="ru-RU" sz="16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Формы МР МАОДО «ЦДТ «Хибины»</a:t>
            </a:r>
            <a:br>
              <a:rPr lang="ru-RU" sz="3600" dirty="0" smtClean="0"/>
            </a:br>
            <a:r>
              <a:rPr lang="en-US" sz="1600" dirty="0"/>
              <a:t>http://</a:t>
            </a:r>
            <a:r>
              <a:rPr lang="en-US" sz="1400" dirty="0"/>
              <a:t>cdt-khibiny.ru/1-1/documents/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50333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431</TotalTime>
  <Words>1540</Words>
  <Application>Microsoft Office PowerPoint</Application>
  <PresentationFormat>Экран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Твердый переплет</vt:lpstr>
      <vt:lpstr>Инновационные методы формирования у молодых педагогов дополнительного образования профессиональных интересов и компетенций, мотивации к долговременной педагогической деятельности</vt:lpstr>
      <vt:lpstr>Задачи:</vt:lpstr>
      <vt:lpstr>Проблема</vt:lpstr>
      <vt:lpstr>Кадровый состав</vt:lpstr>
      <vt:lpstr>СУЩНОСТЬ и  ЦЕЛЬ</vt:lpstr>
      <vt:lpstr>Нормативно-правовая база</vt:lpstr>
      <vt:lpstr>Функции  методической работы</vt:lpstr>
      <vt:lpstr>Содержание МР (по М.М. Поташнику)</vt:lpstr>
      <vt:lpstr>Формы МР МАОДО «ЦДТ «Хибины» http://cdt-khibiny.ru/1-1/documents/</vt:lpstr>
      <vt:lpstr>Действия</vt:lpstr>
      <vt:lpstr>Формы МР МАОДО «ЦДТ «Хибины»</vt:lpstr>
      <vt:lpstr>Индивидуальный методический маршрут http://cdt-khibiny.ru/wp-content/uploads/2015/10/Индивидуальные-методические-маршруты-педагогов-в-2015-2016-уч.году-1.pdf</vt:lpstr>
      <vt:lpstr>Годичный семинар http://cdt-khibiny.ru/годичный-семинар-2/</vt:lpstr>
      <vt:lpstr>ОСОБЕННОСТИ</vt:lpstr>
      <vt:lpstr>ОСОБЕННОСТИ</vt:lpstr>
      <vt:lpstr>Планирование работы семинара 2014-2015</vt:lpstr>
      <vt:lpstr>Планирование работы семинара 2015-2016</vt:lpstr>
      <vt:lpstr>Эффективный контракт</vt:lpstr>
      <vt:lpstr>Темы выступления  на педагогических чтениях</vt:lpstr>
      <vt:lpstr>РЕЗУЛЬТАТЫ</vt:lpstr>
      <vt:lpstr>РЕЗУЛЬТАТЫ</vt:lpstr>
      <vt:lpstr>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методы формирования у молодых педагогов дополнительного образования профессиональных интересов и компетенций, мотивации к долговременной педагогической деятельности</dc:title>
  <dc:creator>user</dc:creator>
  <cp:lastModifiedBy>user</cp:lastModifiedBy>
  <cp:revision>17</cp:revision>
  <dcterms:created xsi:type="dcterms:W3CDTF">2016-02-14T12:59:49Z</dcterms:created>
  <dcterms:modified xsi:type="dcterms:W3CDTF">2018-04-18T12:20:58Z</dcterms:modified>
</cp:coreProperties>
</file>